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7" r:id="rId5"/>
    <p:sldId id="259" r:id="rId6"/>
    <p:sldId id="260" r:id="rId7"/>
    <p:sldId id="325" r:id="rId8"/>
    <p:sldId id="321" r:id="rId9"/>
    <p:sldId id="323" r:id="rId10"/>
    <p:sldId id="262" r:id="rId11"/>
    <p:sldId id="263" r:id="rId12"/>
    <p:sldId id="295" r:id="rId13"/>
    <p:sldId id="261" r:id="rId14"/>
    <p:sldId id="264" r:id="rId15"/>
    <p:sldId id="276" r:id="rId16"/>
    <p:sldId id="278" r:id="rId17"/>
    <p:sldId id="279" r:id="rId18"/>
    <p:sldId id="267" r:id="rId19"/>
    <p:sldId id="265" r:id="rId20"/>
    <p:sldId id="327" r:id="rId21"/>
    <p:sldId id="329" r:id="rId22"/>
    <p:sldId id="330" r:id="rId23"/>
    <p:sldId id="266" r:id="rId24"/>
    <p:sldId id="332" r:id="rId25"/>
    <p:sldId id="298" r:id="rId26"/>
    <p:sldId id="270" r:id="rId27"/>
    <p:sldId id="277" r:id="rId28"/>
    <p:sldId id="271" r:id="rId29"/>
    <p:sldId id="303" r:id="rId30"/>
    <p:sldId id="272" r:id="rId31"/>
    <p:sldId id="273" r:id="rId32"/>
    <p:sldId id="274" r:id="rId33"/>
    <p:sldId id="275" r:id="rId34"/>
    <p:sldId id="312" r:id="rId35"/>
    <p:sldId id="314" r:id="rId36"/>
    <p:sldId id="315" r:id="rId37"/>
    <p:sldId id="316" r:id="rId38"/>
    <p:sldId id="317" r:id="rId39"/>
    <p:sldId id="334" r:id="rId40"/>
    <p:sldId id="280" r:id="rId41"/>
    <p:sldId id="282" r:id="rId42"/>
    <p:sldId id="313" r:id="rId43"/>
    <p:sldId id="306" r:id="rId44"/>
    <p:sldId id="309" r:id="rId45"/>
    <p:sldId id="294" r:id="rId46"/>
    <p:sldId id="310" r:id="rId47"/>
    <p:sldId id="287" r:id="rId48"/>
    <p:sldId id="288" r:id="rId49"/>
    <p:sldId id="337" r:id="rId50"/>
    <p:sldId id="336" r:id="rId51"/>
    <p:sldId id="339" r:id="rId52"/>
    <p:sldId id="340" r:id="rId53"/>
    <p:sldId id="304" r:id="rId54"/>
    <p:sldId id="307" r:id="rId55"/>
    <p:sldId id="291" r:id="rId56"/>
    <p:sldId id="342" r:id="rId57"/>
    <p:sldId id="343" r:id="rId58"/>
    <p:sldId id="292" r:id="rId59"/>
    <p:sldId id="345" r:id="rId60"/>
    <p:sldId id="34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58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8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6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2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9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2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28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6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01D70-12C6-4F3E-B52C-8618DF1FA9F8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FAEA9-5C39-4FDB-9908-771BFF51A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1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Inter Symbol </a:t>
            </a:r>
            <a:r>
              <a:rPr lang="en-US" dirty="0" smtClean="0">
                <a:solidFill>
                  <a:srgbClr val="FF0000"/>
                </a:solidFill>
              </a:rPr>
              <a:t>Interference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0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7030A0"/>
                </a:solidFill>
              </a:rPr>
              <a:t>Txn</a:t>
            </a:r>
            <a:r>
              <a:rPr lang="en-US" dirty="0" smtClean="0">
                <a:solidFill>
                  <a:srgbClr val="7030A0"/>
                </a:solidFill>
              </a:rPr>
              <a:t> of </a:t>
            </a:r>
            <a:r>
              <a:rPr lang="en-US" dirty="0" err="1" smtClean="0">
                <a:solidFill>
                  <a:srgbClr val="7030A0"/>
                </a:solidFill>
              </a:rPr>
              <a:t>TLed</a:t>
            </a:r>
            <a:r>
              <a:rPr lang="en-US" dirty="0" smtClean="0">
                <a:solidFill>
                  <a:srgbClr val="7030A0"/>
                </a:solidFill>
              </a:rPr>
              <a:t> Pulse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we have </a:t>
            </a:r>
            <a:r>
              <a:rPr lang="en-US" dirty="0" smtClean="0"/>
              <a:t>chosen </a:t>
            </a:r>
            <a:r>
              <a:rPr lang="en-US" dirty="0" smtClean="0"/>
              <a:t>a rectangular pulse which has infinite BW.</a:t>
            </a:r>
          </a:p>
          <a:p>
            <a:r>
              <a:rPr lang="en-US" dirty="0" smtClean="0"/>
              <a:t>Most of the energy will be concentrated in the main lobe of power spectrum.</a:t>
            </a:r>
          </a:p>
          <a:p>
            <a:r>
              <a:rPr lang="en-US" dirty="0" smtClean="0"/>
              <a:t>Therefore its essential BW is finite.</a:t>
            </a:r>
          </a:p>
          <a:p>
            <a:r>
              <a:rPr lang="en-US" dirty="0" smtClean="0"/>
              <a:t>When such a signal is transmitted over a </a:t>
            </a:r>
            <a:r>
              <a:rPr lang="en-US" dirty="0" err="1" smtClean="0"/>
              <a:t>BLed</a:t>
            </a:r>
            <a:r>
              <a:rPr lang="en-US" dirty="0" smtClean="0"/>
              <a:t> channel.</a:t>
            </a:r>
          </a:p>
          <a:p>
            <a:r>
              <a:rPr lang="en-US" dirty="0" smtClean="0"/>
              <a:t>Most of the energy of pulse will pass 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5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7030A0"/>
                </a:solidFill>
              </a:rPr>
              <a:t>Txn</a:t>
            </a:r>
            <a:r>
              <a:rPr lang="en-US" dirty="0" smtClean="0">
                <a:solidFill>
                  <a:srgbClr val="7030A0"/>
                </a:solidFill>
              </a:rPr>
              <a:t> of </a:t>
            </a:r>
            <a:r>
              <a:rPr lang="en-US" dirty="0" err="1" smtClean="0">
                <a:solidFill>
                  <a:srgbClr val="7030A0"/>
                </a:solidFill>
              </a:rPr>
              <a:t>TLed</a:t>
            </a:r>
            <a:r>
              <a:rPr lang="en-US" dirty="0" smtClean="0">
                <a:solidFill>
                  <a:srgbClr val="7030A0"/>
                </a:solidFill>
              </a:rPr>
              <a:t> Pulse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fraction of the pulse will not pass through.</a:t>
            </a:r>
          </a:p>
          <a:p>
            <a:r>
              <a:rPr lang="en-US" dirty="0" smtClean="0"/>
              <a:t>i.e. small portion is suppressed.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Such a spectral distortion (in FD) tend to spread the pulse (dispersion in TD).</a:t>
            </a:r>
          </a:p>
          <a:p>
            <a:r>
              <a:rPr lang="en-US" dirty="0" smtClean="0"/>
              <a:t>Causing pulse spreading and finally </a:t>
            </a:r>
            <a:r>
              <a:rPr lang="en-US" dirty="0" smtClean="0">
                <a:solidFill>
                  <a:srgbClr val="FF0000"/>
                </a:solidFill>
              </a:rPr>
              <a:t>ISI </a:t>
            </a:r>
            <a:r>
              <a:rPr lang="en-US" dirty="0" smtClean="0"/>
              <a:t>occurs.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ISI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6172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4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Solution: </a:t>
            </a:r>
            <a:r>
              <a:rPr lang="en-US" dirty="0" err="1" smtClean="0">
                <a:solidFill>
                  <a:srgbClr val="7030A0"/>
                </a:solidFill>
              </a:rPr>
              <a:t>Txit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BLed</a:t>
            </a:r>
            <a:r>
              <a:rPr lang="en-US" dirty="0" smtClean="0">
                <a:solidFill>
                  <a:srgbClr val="7030A0"/>
                </a:solidFill>
              </a:rPr>
              <a:t> Pulse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>
                <a:solidFill>
                  <a:srgbClr val="0070C0"/>
                </a:solidFill>
              </a:rPr>
              <a:t>BLed</a:t>
            </a:r>
            <a:r>
              <a:rPr lang="en-US" dirty="0" smtClean="0">
                <a:solidFill>
                  <a:srgbClr val="0070C0"/>
                </a:solidFill>
              </a:rPr>
              <a:t> pulse matches with characteristics of </a:t>
            </a:r>
            <a:r>
              <a:rPr lang="en-US" dirty="0" err="1" smtClean="0">
                <a:solidFill>
                  <a:srgbClr val="0070C0"/>
                </a:solidFill>
              </a:rPr>
              <a:t>BLed</a:t>
            </a:r>
            <a:r>
              <a:rPr lang="en-US" dirty="0" smtClean="0">
                <a:solidFill>
                  <a:srgbClr val="0070C0"/>
                </a:solidFill>
              </a:rPr>
              <a:t> channel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Implies that pulse will be of infinite time</a:t>
            </a:r>
          </a:p>
          <a:p>
            <a:r>
              <a:rPr lang="en-US" dirty="0" smtClean="0"/>
              <a:t>Means there will be pulse </a:t>
            </a:r>
            <a:r>
              <a:rPr lang="en-US" dirty="0" smtClean="0">
                <a:solidFill>
                  <a:srgbClr val="FF0000"/>
                </a:solidFill>
              </a:rPr>
              <a:t>dispersion</a:t>
            </a:r>
            <a:r>
              <a:rPr lang="en-US" dirty="0" smtClean="0"/>
              <a:t> and again </a:t>
            </a:r>
            <a:r>
              <a:rPr lang="en-US" dirty="0" smtClean="0">
                <a:solidFill>
                  <a:srgbClr val="FF0000"/>
                </a:solidFill>
              </a:rPr>
              <a:t>ISI</a:t>
            </a:r>
            <a:r>
              <a:rPr lang="en-US" dirty="0" smtClean="0"/>
              <a:t> occurs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67200"/>
            <a:ext cx="717232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81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ISI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both cases we get ISI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Cause</a:t>
            </a:r>
            <a:r>
              <a:rPr lang="en-US" dirty="0" smtClean="0"/>
              <a:t>: Pulse spreading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Need</a:t>
            </a:r>
            <a:r>
              <a:rPr lang="en-US" dirty="0" smtClean="0"/>
              <a:t>: to transmit pulses </a:t>
            </a:r>
            <a:r>
              <a:rPr lang="en-US" dirty="0" err="1" smtClean="0"/>
              <a:t>a</a:t>
            </a:r>
            <a:r>
              <a:rPr lang="en-US" sz="1900" dirty="0" err="1" smtClean="0"/>
              <a:t>k</a:t>
            </a:r>
            <a:r>
              <a:rPr lang="en-US" dirty="0" err="1" smtClean="0"/>
              <a:t>p</a:t>
            </a:r>
            <a:r>
              <a:rPr lang="en-US" dirty="0" smtClean="0"/>
              <a:t>(t) every T</a:t>
            </a:r>
            <a:r>
              <a:rPr lang="en-US" sz="1900" dirty="0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secs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Problem</a:t>
            </a:r>
            <a:r>
              <a:rPr lang="en-US" dirty="0" smtClean="0"/>
              <a:t>: channel has finite BW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Requirement</a:t>
            </a:r>
            <a:r>
              <a:rPr lang="en-US" dirty="0" smtClean="0"/>
              <a:t>: </a:t>
            </a:r>
            <a:r>
              <a:rPr lang="en-US" dirty="0" err="1" smtClean="0"/>
              <a:t>a</a:t>
            </a:r>
            <a:r>
              <a:rPr lang="en-US" sz="1900" dirty="0" err="1" smtClean="0"/>
              <a:t>k</a:t>
            </a:r>
            <a:r>
              <a:rPr lang="en-US" dirty="0" err="1" smtClean="0"/>
              <a:t>’s</a:t>
            </a:r>
            <a:r>
              <a:rPr lang="en-US" dirty="0" smtClean="0"/>
              <a:t> need to be detected correctly.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489600"/>
              </p:ext>
            </p:extLst>
          </p:nvPr>
        </p:nvGraphicFramePr>
        <p:xfrm>
          <a:off x="1524000" y="1722120"/>
          <a:ext cx="60960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Time Domain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Frequency</a:t>
                      </a:r>
                      <a:r>
                        <a:rPr lang="en-US" sz="2400" baseline="0" dirty="0" smtClean="0"/>
                        <a:t> Domain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Time Limited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Frequency Unlimited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Time Unlimited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Frequency Limited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4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TL </a:t>
            </a:r>
            <a:r>
              <a:rPr lang="en-US" dirty="0" err="1" smtClean="0">
                <a:solidFill>
                  <a:srgbClr val="FF0000"/>
                </a:solidFill>
              </a:rPr>
              <a:t>ed</a:t>
            </a:r>
            <a:r>
              <a:rPr lang="en-US" dirty="0" smtClean="0">
                <a:solidFill>
                  <a:srgbClr val="FF0000"/>
                </a:solidFill>
              </a:rPr>
              <a:t> &amp; BL </a:t>
            </a:r>
            <a:r>
              <a:rPr lang="en-US" dirty="0" err="1" smtClean="0">
                <a:solidFill>
                  <a:srgbClr val="FF0000"/>
                </a:solidFill>
              </a:rPr>
              <a:t>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8471"/>
            <a:ext cx="8229600" cy="4289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73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Channel Response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41" y="1600200"/>
            <a:ext cx="796351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ISI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09" y="1752600"/>
            <a:ext cx="745118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0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interested in pulse amplitude </a:t>
            </a:r>
            <a:r>
              <a:rPr lang="en-US" dirty="0" err="1" smtClean="0"/>
              <a:t>a</a:t>
            </a:r>
            <a:r>
              <a:rPr lang="en-US" sz="1800" dirty="0" err="1" smtClean="0"/>
              <a:t>k</a:t>
            </a:r>
            <a:r>
              <a:rPr lang="en-US" dirty="0" smtClean="0"/>
              <a:t>.</a:t>
            </a:r>
          </a:p>
          <a:p>
            <a:r>
              <a:rPr lang="en-US" dirty="0" smtClean="0"/>
              <a:t>Pulse amplitudes can be detected correctly despite </a:t>
            </a:r>
            <a:r>
              <a:rPr lang="en-US" dirty="0" smtClean="0">
                <a:solidFill>
                  <a:srgbClr val="00B050"/>
                </a:solidFill>
              </a:rPr>
              <a:t>pulse spreading</a:t>
            </a:r>
            <a:r>
              <a:rPr lang="en-US" dirty="0" smtClean="0"/>
              <a:t>,</a:t>
            </a:r>
          </a:p>
          <a:p>
            <a:r>
              <a:rPr lang="en-US" dirty="0" smtClean="0"/>
              <a:t>If there is </a:t>
            </a:r>
            <a:r>
              <a:rPr lang="en-US" dirty="0" smtClean="0">
                <a:solidFill>
                  <a:srgbClr val="0070C0"/>
                </a:solidFill>
              </a:rPr>
              <a:t>no ISI at decision making instants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is accomplished by using a properly shaped BL </a:t>
            </a:r>
            <a:r>
              <a:rPr lang="en-US" dirty="0" err="1" smtClean="0"/>
              <a:t>ed</a:t>
            </a:r>
            <a:r>
              <a:rPr lang="en-US" dirty="0" smtClean="0"/>
              <a:t> pulses.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To eliminate ISI, Nyquist has proposed 3 criteria for Pulse shaping.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Whether the pulse is </a:t>
            </a:r>
            <a:r>
              <a:rPr lang="en-US" dirty="0" err="1" smtClean="0"/>
              <a:t>TLed</a:t>
            </a:r>
            <a:r>
              <a:rPr lang="en-US" dirty="0" smtClean="0"/>
              <a:t> or </a:t>
            </a:r>
            <a:r>
              <a:rPr lang="en-US" dirty="0" err="1" smtClean="0"/>
              <a:t>BLed</a:t>
            </a:r>
            <a:r>
              <a:rPr lang="en-US" dirty="0" smtClean="0"/>
              <a:t>, we get ISI.</a:t>
            </a:r>
          </a:p>
          <a:p>
            <a:r>
              <a:rPr lang="en-US" dirty="0" smtClean="0"/>
              <a:t>So Nyquist suggested to use </a:t>
            </a:r>
            <a:r>
              <a:rPr lang="en-US" dirty="0" err="1" smtClean="0"/>
              <a:t>BLed</a:t>
            </a:r>
            <a:r>
              <a:rPr lang="en-US" dirty="0" smtClean="0"/>
              <a:t> pulses to eliminate ISI.</a:t>
            </a:r>
          </a:p>
          <a:p>
            <a:r>
              <a:rPr lang="en-US" dirty="0" smtClean="0"/>
              <a:t> i.e. use a properly shaped </a:t>
            </a:r>
            <a:r>
              <a:rPr lang="en-US" dirty="0" err="1" smtClean="0"/>
              <a:t>BLed</a:t>
            </a:r>
            <a:r>
              <a:rPr lang="en-US" dirty="0" smtClean="0"/>
              <a:t> pulse.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Nyquist</a:t>
            </a:r>
            <a:r>
              <a:rPr lang="en-US" dirty="0" smtClean="0"/>
              <a:t> achieve ‘0’ ISI if we choose this </a:t>
            </a:r>
            <a:r>
              <a:rPr lang="en-US" dirty="0" smtClean="0">
                <a:solidFill>
                  <a:srgbClr val="00B050"/>
                </a:solidFill>
              </a:rPr>
              <a:t>p(t) to be such that it undergoes ‘0’ crossing every ‘Tb’ </a:t>
            </a:r>
            <a:r>
              <a:rPr lang="en-US" dirty="0" err="1" smtClean="0">
                <a:solidFill>
                  <a:srgbClr val="00B050"/>
                </a:solidFill>
              </a:rPr>
              <a:t>secs</a:t>
            </a:r>
            <a:r>
              <a:rPr lang="en-US" dirty="0" smtClean="0">
                <a:solidFill>
                  <a:srgbClr val="00B050"/>
                </a:solidFill>
              </a:rPr>
              <a:t> except for t=0.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2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ISI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00B050"/>
                </a:solidFill>
              </a:rPr>
              <a:t>elongation of a pulse </a:t>
            </a:r>
            <a:r>
              <a:rPr lang="en-US" dirty="0" smtClean="0"/>
              <a:t>beyond given time period causes ISI.</a:t>
            </a:r>
          </a:p>
          <a:p>
            <a:r>
              <a:rPr lang="en-US" dirty="0" smtClean="0"/>
              <a:t>If </a:t>
            </a:r>
            <a:r>
              <a:rPr lang="en-US" dirty="0"/>
              <a:t>T</a:t>
            </a:r>
            <a:r>
              <a:rPr lang="en-US" sz="1800" dirty="0"/>
              <a:t>b</a:t>
            </a:r>
            <a:r>
              <a:rPr lang="en-US" dirty="0" smtClean="0"/>
              <a:t> </a:t>
            </a:r>
            <a:r>
              <a:rPr lang="en-US" dirty="0" smtClean="0"/>
              <a:t>is the time period of a bit and </a:t>
            </a:r>
            <a:r>
              <a:rPr lang="en-US" dirty="0" err="1" smtClean="0"/>
              <a:t>R</a:t>
            </a:r>
            <a:r>
              <a:rPr lang="en-US" sz="2000" dirty="0" err="1" smtClean="0"/>
              <a:t>b</a:t>
            </a:r>
            <a:r>
              <a:rPr lang="en-US" dirty="0" smtClean="0"/>
              <a:t>=1/T</a:t>
            </a:r>
            <a:r>
              <a:rPr lang="en-US" sz="1800" dirty="0" smtClean="0"/>
              <a:t>b</a:t>
            </a:r>
            <a:r>
              <a:rPr lang="en-US" dirty="0" smtClean="0"/>
              <a:t> </a:t>
            </a:r>
            <a:r>
              <a:rPr lang="en-US" dirty="0" smtClean="0"/>
              <a:t>is the bit rate,</a:t>
            </a:r>
          </a:p>
          <a:p>
            <a:r>
              <a:rPr lang="en-US" dirty="0" smtClean="0"/>
              <a:t>Then detector may not be able to detect the transmitted input within </a:t>
            </a:r>
            <a:r>
              <a:rPr lang="en-US" dirty="0"/>
              <a:t>T</a:t>
            </a:r>
            <a:r>
              <a:rPr lang="en-US" sz="1800" dirty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secs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receiver must be able to detect the transmitted bit within </a:t>
            </a:r>
            <a:r>
              <a:rPr lang="en-US" dirty="0"/>
              <a:t>T</a:t>
            </a:r>
            <a:r>
              <a:rPr lang="en-US" sz="1800" dirty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secs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6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27" y="1600200"/>
            <a:ext cx="67847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726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Reducing ISI: Pulse Shaping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This criteria </a:t>
            </a:r>
            <a:r>
              <a:rPr lang="en-US" dirty="0" smtClean="0">
                <a:solidFill>
                  <a:srgbClr val="00B050"/>
                </a:solidFill>
              </a:rPr>
              <a:t>allows pulses to overlap</a:t>
            </a:r>
            <a:r>
              <a:rPr lang="en-US" dirty="0" smtClean="0"/>
              <a:t>,</a:t>
            </a:r>
          </a:p>
          <a:p>
            <a:r>
              <a:rPr lang="en-US" dirty="0" smtClean="0"/>
              <a:t>In spite of overlap, they are shaped such a way that,</a:t>
            </a:r>
          </a:p>
          <a:p>
            <a:r>
              <a:rPr lang="en-US" dirty="0" smtClean="0"/>
              <a:t>They </a:t>
            </a:r>
            <a:r>
              <a:rPr lang="en-US" dirty="0" smtClean="0">
                <a:solidFill>
                  <a:srgbClr val="00B0F0"/>
                </a:solidFill>
              </a:rPr>
              <a:t>cause ‘0’ or controlled interference with all other pulses at decision making instants(DMI).</a:t>
            </a:r>
          </a:p>
          <a:p>
            <a:r>
              <a:rPr lang="en-US" dirty="0" smtClean="0"/>
              <a:t>Thus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eliminating non-interference segments only at DMI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Eliminate need for pulse to be totally non-overlapping.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Pulse Shaping: </a:t>
            </a:r>
            <a:r>
              <a:rPr lang="en-US" dirty="0" err="1" smtClean="0">
                <a:solidFill>
                  <a:srgbClr val="FF0000"/>
                </a:solidFill>
              </a:rPr>
              <a:t>Sinc</a:t>
            </a:r>
            <a:r>
              <a:rPr lang="en-US" dirty="0" smtClean="0">
                <a:solidFill>
                  <a:srgbClr val="FF0000"/>
                </a:solidFill>
              </a:rPr>
              <a:t> Pulse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Only pulse meets this Nyquist criterion &amp; has min BW of </a:t>
            </a:r>
            <a:r>
              <a:rPr lang="en-US" dirty="0" err="1" smtClean="0">
                <a:solidFill>
                  <a:srgbClr val="00B050"/>
                </a:solidFill>
              </a:rPr>
              <a:t>Rb</a:t>
            </a:r>
            <a:r>
              <a:rPr lang="en-US" dirty="0" smtClean="0">
                <a:solidFill>
                  <a:srgbClr val="00B050"/>
                </a:solidFill>
              </a:rPr>
              <a:t>/2 HZ is </a:t>
            </a:r>
            <a:r>
              <a:rPr lang="en-US" dirty="0" err="1" smtClean="0">
                <a:solidFill>
                  <a:srgbClr val="00B050"/>
                </a:solidFill>
              </a:rPr>
              <a:t>sinc</a:t>
            </a:r>
            <a:r>
              <a:rPr lang="en-US" dirty="0" smtClean="0">
                <a:solidFill>
                  <a:srgbClr val="00B050"/>
                </a:solidFill>
              </a:rPr>
              <a:t> pulse.</a:t>
            </a:r>
          </a:p>
          <a:p>
            <a:r>
              <a:rPr lang="en-US" dirty="0" smtClean="0"/>
              <a:t>We can use this pulse to transmit at a rate of ‘</a:t>
            </a:r>
            <a:r>
              <a:rPr lang="en-US" dirty="0" err="1" smtClean="0"/>
              <a:t>Rb</a:t>
            </a:r>
            <a:r>
              <a:rPr lang="en-US" dirty="0" smtClean="0"/>
              <a:t>’ pulses per second without ISI, over a BW only </a:t>
            </a:r>
            <a:r>
              <a:rPr lang="en-US" dirty="0" err="1" smtClean="0"/>
              <a:t>Rb</a:t>
            </a:r>
            <a:r>
              <a:rPr lang="en-US" dirty="0" smtClean="0"/>
              <a:t>/2.</a:t>
            </a:r>
          </a:p>
          <a:p>
            <a:r>
              <a:rPr lang="en-US" dirty="0" smtClean="0"/>
              <a:t>This shows theoretically we can use </a:t>
            </a:r>
            <a:r>
              <a:rPr lang="en-US" dirty="0" err="1" smtClean="0"/>
              <a:t>sinc</a:t>
            </a:r>
            <a:r>
              <a:rPr lang="en-US" dirty="0" smtClean="0"/>
              <a:t> pulse for transmission.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3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Reducing ISI: Pulse Shaping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criterion was that each pulse is ‘0’ at sampling instant of other pulses.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76525"/>
            <a:ext cx="5943599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Reducing ISI: Pulse Shaping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9342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94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Reducing ISI: Pulse Shaping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15331"/>
            <a:ext cx="6400799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74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Pulse Shaping: </a:t>
            </a:r>
            <a:r>
              <a:rPr lang="en-US" dirty="0" err="1" smtClean="0">
                <a:solidFill>
                  <a:srgbClr val="FF0000"/>
                </a:solidFill>
              </a:rPr>
              <a:t>Sinc</a:t>
            </a:r>
            <a:r>
              <a:rPr lang="en-US" dirty="0" smtClean="0">
                <a:solidFill>
                  <a:srgbClr val="FF0000"/>
                </a:solidFill>
              </a:rPr>
              <a:t> Pulse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543800" cy="452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5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Pulse Shaping: </a:t>
            </a:r>
            <a:r>
              <a:rPr lang="en-US" dirty="0" err="1">
                <a:solidFill>
                  <a:srgbClr val="FF0000"/>
                </a:solidFill>
              </a:rPr>
              <a:t>Sinc</a:t>
            </a:r>
            <a:r>
              <a:rPr lang="en-US" dirty="0">
                <a:solidFill>
                  <a:srgbClr val="FF0000"/>
                </a:solidFill>
              </a:rPr>
              <a:t> Pulse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28" y="1646237"/>
            <a:ext cx="613454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Practical Problems with </a:t>
            </a:r>
            <a:r>
              <a:rPr lang="en-US" dirty="0" err="1" smtClean="0">
                <a:solidFill>
                  <a:srgbClr val="FF0000"/>
                </a:solidFill>
              </a:rPr>
              <a:t>sinc</a:t>
            </a:r>
            <a:r>
              <a:rPr lang="en-US" dirty="0" smtClean="0">
                <a:solidFill>
                  <a:srgbClr val="FF0000"/>
                </a:solidFill>
              </a:rPr>
              <a:t> pulse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Sinc</a:t>
            </a:r>
            <a:r>
              <a:rPr lang="en-US" dirty="0" smtClean="0"/>
              <a:t> function is practically </a:t>
            </a:r>
            <a:r>
              <a:rPr lang="en-US" dirty="0" smtClean="0">
                <a:solidFill>
                  <a:srgbClr val="00B0F0"/>
                </a:solidFill>
              </a:rPr>
              <a:t>impossible to generate</a:t>
            </a:r>
            <a:r>
              <a:rPr lang="en-US" dirty="0" smtClean="0"/>
              <a:t> because of infinite width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Decays very slowly </a:t>
            </a:r>
            <a:r>
              <a:rPr lang="en-US" dirty="0" smtClean="0"/>
              <a:t>i.e.1/t.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Small timing error </a:t>
            </a:r>
            <a:r>
              <a:rPr lang="en-US" dirty="0" smtClean="0"/>
              <a:t>due to changes in </a:t>
            </a:r>
            <a:r>
              <a:rPr lang="en-US" dirty="0" err="1" smtClean="0"/>
              <a:t>trxn</a:t>
            </a:r>
            <a:r>
              <a:rPr lang="en-US" dirty="0" smtClean="0"/>
              <a:t> rate or sampling rate at receiver will give back ISI.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Small Timing Error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2" y="1600200"/>
            <a:ext cx="5591175" cy="4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87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ISI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transmit 0’s &amp; 1,s as voltage levels as </a:t>
            </a:r>
            <a:r>
              <a:rPr lang="en-US" dirty="0" err="1" smtClean="0"/>
              <a:t>a</a:t>
            </a:r>
            <a:r>
              <a:rPr lang="en-US" sz="1600" dirty="0" err="1" smtClean="0"/>
              <a:t>k</a:t>
            </a:r>
            <a:r>
              <a:rPr lang="en-US" dirty="0" err="1" smtClean="0"/>
              <a:t>p</a:t>
            </a:r>
            <a:r>
              <a:rPr lang="en-US" dirty="0" smtClean="0"/>
              <a:t>(t).</a:t>
            </a:r>
          </a:p>
          <a:p>
            <a:r>
              <a:rPr lang="en-US" dirty="0" smtClean="0"/>
              <a:t>Since we transmit many bits or symbols then any pulse gets broadened it interferes with adjacent pulses.</a:t>
            </a:r>
          </a:p>
          <a:p>
            <a:r>
              <a:rPr lang="en-US" dirty="0" smtClean="0"/>
              <a:t>This causes ISI.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Reason for all these problems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FT or spectrum of </a:t>
            </a:r>
            <a:r>
              <a:rPr lang="en-US" dirty="0" err="1" smtClean="0">
                <a:solidFill>
                  <a:srgbClr val="00B050"/>
                </a:solidFill>
              </a:rPr>
              <a:t>sinc</a:t>
            </a:r>
            <a:r>
              <a:rPr lang="en-US" dirty="0" smtClean="0">
                <a:solidFill>
                  <a:srgbClr val="00B050"/>
                </a:solidFill>
              </a:rPr>
              <a:t> pulse has sharp change from non-0 value to ‘0’ value.</a:t>
            </a:r>
          </a:p>
          <a:p>
            <a:r>
              <a:rPr lang="en-US" dirty="0" smtClean="0"/>
              <a:t>Any function which is very sharp in one domain will exhibit such oscillatory behavior </a:t>
            </a:r>
          </a:p>
          <a:p>
            <a:r>
              <a:rPr lang="en-US" dirty="0" smtClean="0"/>
              <a:t>And such bad properties in other domain.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8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Change</a:t>
            </a:r>
            <a:r>
              <a:rPr lang="en-US" dirty="0" smtClean="0"/>
              <a:t> from non-0 value to ‘0’ value should be </a:t>
            </a:r>
            <a:r>
              <a:rPr lang="en-US" dirty="0" smtClean="0">
                <a:solidFill>
                  <a:srgbClr val="00B050"/>
                </a:solidFill>
              </a:rPr>
              <a:t>gradual</a:t>
            </a:r>
            <a:r>
              <a:rPr lang="en-US" dirty="0" smtClean="0"/>
              <a:t> rather than sharp.</a:t>
            </a:r>
          </a:p>
          <a:p>
            <a:r>
              <a:rPr lang="en-US" dirty="0" smtClean="0"/>
              <a:t>This in turn </a:t>
            </a:r>
            <a:r>
              <a:rPr lang="en-US" dirty="0" smtClean="0">
                <a:solidFill>
                  <a:srgbClr val="0070C0"/>
                </a:solidFill>
              </a:rPr>
              <a:t>increases the BW.</a:t>
            </a:r>
          </a:p>
          <a:p>
            <a:r>
              <a:rPr lang="en-US" dirty="0" smtClean="0"/>
              <a:t>Solution is to find a pulse that satisfies equation (1) but decays faster than 1/t.</a:t>
            </a:r>
          </a:p>
          <a:p>
            <a:r>
              <a:rPr lang="en-US" dirty="0" smtClean="0"/>
              <a:t>It requires a BW&gt;</a:t>
            </a:r>
            <a:r>
              <a:rPr lang="en-US" dirty="0" err="1" smtClean="0"/>
              <a:t>f</a:t>
            </a:r>
            <a:r>
              <a:rPr lang="en-US" sz="2000" dirty="0" err="1" smtClean="0"/>
              <a:t>b</a:t>
            </a:r>
            <a:r>
              <a:rPr lang="en-US" dirty="0" smtClean="0"/>
              <a:t>/2. i.e. </a:t>
            </a:r>
            <a:r>
              <a:rPr lang="en-US" dirty="0" err="1" smtClean="0"/>
              <a:t>kf</a:t>
            </a:r>
            <a:r>
              <a:rPr lang="en-US" sz="2000" dirty="0" err="1" smtClean="0"/>
              <a:t>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Nyquist Pulse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Nyquist increased the width of spectrum in order to make the pulse fall off more rapidly.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This pulse has spectrum width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(1+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1.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b="-8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581275"/>
            <a:ext cx="48958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2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Nyquist Pulse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such a pulse p(t) at every ‘Tb’ </a:t>
            </a:r>
            <a:r>
              <a:rPr lang="en-US" dirty="0" err="1" smtClean="0"/>
              <a:t>secs</a:t>
            </a:r>
            <a:endParaRPr lang="en-US" dirty="0" smtClean="0"/>
          </a:p>
          <a:p>
            <a:r>
              <a:rPr lang="en-US" dirty="0" err="1" smtClean="0"/>
              <a:t>i.e.multiply</a:t>
            </a:r>
            <a:r>
              <a:rPr lang="en-US" dirty="0" smtClean="0"/>
              <a:t> p(t) by </a:t>
            </a:r>
            <a:r>
              <a:rPr lang="el-GR" dirty="0" smtClean="0"/>
              <a:t>δ</a:t>
            </a:r>
            <a:r>
              <a:rPr lang="en-US" dirty="0" smtClean="0"/>
              <a:t>(t) (an impulse train)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Sampling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6858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80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64770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31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6705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49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Plot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01039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64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467600" cy="406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209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Nyquist Pulse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𝑒𝑥𝑐𝑒𝑠𝑠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𝐵𝑊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𝑀𝑖𝑛𝑖𝑚𝑢𝑚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𝑁𝑦𝑞𝑢𝑖𝑠𝑡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𝐵𝑊</m:t>
                        </m:r>
                      </m:den>
                    </m:f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dirty="0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BW of P(f)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(1+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8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ISI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324599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4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Nyquist Pulse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 are sampling below the Nyquist rate 2R</a:t>
            </a:r>
            <a:r>
              <a:rPr lang="en-US" sz="2000" dirty="0" smtClean="0"/>
              <a:t>b</a:t>
            </a:r>
            <a:r>
              <a:rPr lang="en-US" dirty="0" smtClean="0"/>
              <a:t>, the shifted transforms overlap.</a:t>
            </a:r>
          </a:p>
          <a:p>
            <a:r>
              <a:rPr lang="en-US" dirty="0" err="1" smtClean="0"/>
              <a:t>Nyquist’s</a:t>
            </a:r>
            <a:r>
              <a:rPr lang="en-US" dirty="0" smtClean="0"/>
              <a:t> criterion requires pulses whose overlaps add to </a:t>
            </a:r>
            <a:r>
              <a:rPr lang="en-US" dirty="0" smtClean="0"/>
              <a:t>T</a:t>
            </a:r>
            <a:r>
              <a:rPr lang="en-US" sz="1800" dirty="0" smtClean="0"/>
              <a:t>b</a:t>
            </a:r>
            <a:r>
              <a:rPr lang="en-US" dirty="0" smtClean="0"/>
              <a:t> </a:t>
            </a:r>
            <a:r>
              <a:rPr lang="en-US" dirty="0" smtClean="0"/>
              <a:t>for all f.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3829050"/>
            <a:ext cx="546735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8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Nyquist Pulse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Many pulse spectra satisfy this condition.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But Nyquist chose a pulse with a “vestigial” raised cosine spectrum.</a:t>
            </a:r>
          </a:p>
          <a:p>
            <a:r>
              <a:rPr lang="en-US" dirty="0" smtClean="0"/>
              <a:t>It is </a:t>
            </a:r>
            <a:r>
              <a:rPr lang="en-US" dirty="0" smtClean="0">
                <a:solidFill>
                  <a:srgbClr val="00B0F0"/>
                </a:solidFill>
              </a:rPr>
              <a:t>smoother, so pulse decays more rapidly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</a:t>
            </a:r>
            <a:r>
              <a:rPr lang="en-US" dirty="0" err="1" smtClean="0"/>
              <a:t>parametrized</a:t>
            </a:r>
            <a:r>
              <a:rPr lang="en-US" dirty="0" smtClean="0"/>
              <a:t> by ‘r’ called as ‘roll-off factor’.</a:t>
            </a:r>
          </a:p>
          <a:p>
            <a:r>
              <a:rPr lang="en-US" dirty="0"/>
              <a:t>L</a:t>
            </a:r>
            <a:r>
              <a:rPr lang="en-US" dirty="0" smtClean="0"/>
              <a:t>et ‘</a:t>
            </a:r>
            <a:r>
              <a:rPr lang="en-US" dirty="0" err="1" smtClean="0"/>
              <a:t>fx</a:t>
            </a:r>
            <a:r>
              <a:rPr lang="en-US" dirty="0" smtClean="0"/>
              <a:t>’ denote region over which function exhibits roll-off.</a:t>
            </a:r>
          </a:p>
          <a:p>
            <a:r>
              <a:rPr lang="en-US" dirty="0" smtClean="0"/>
              <a:t>It denotes </a:t>
            </a:r>
            <a:r>
              <a:rPr lang="en-US" dirty="0" smtClean="0">
                <a:solidFill>
                  <a:srgbClr val="7030A0"/>
                </a:solidFill>
              </a:rPr>
              <a:t>the excess bandwidth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Raised Cosine Pulse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777239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2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Raised Cosine Pulse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" y="1600200"/>
            <a:ext cx="75723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1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 increased from 0 to 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1905000"/>
            <a:ext cx="633412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8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 increased from 0 to 1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7" y="1924844"/>
            <a:ext cx="526732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0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r=1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620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78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Raised Cosine Pulse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Raised cosine spectrum is the practical pulse shape for ‘0’ ISI </a:t>
            </a:r>
          </a:p>
          <a:p>
            <a:r>
              <a:rPr lang="en-US" dirty="0" smtClean="0"/>
              <a:t>Can tolerate small timing error</a:t>
            </a:r>
          </a:p>
          <a:p>
            <a:r>
              <a:rPr lang="en-US" dirty="0" smtClean="0"/>
              <a:t>Practically realizable</a:t>
            </a:r>
          </a:p>
          <a:p>
            <a:r>
              <a:rPr lang="en-US" dirty="0" smtClean="0"/>
              <a:t>But only thing is it </a:t>
            </a:r>
            <a:r>
              <a:rPr lang="en-US" dirty="0" smtClean="0">
                <a:solidFill>
                  <a:srgbClr val="0070C0"/>
                </a:solidFill>
              </a:rPr>
              <a:t>needs large BW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Solution: Controlled </a:t>
            </a:r>
            <a:r>
              <a:rPr lang="en-US" dirty="0" smtClean="0">
                <a:solidFill>
                  <a:srgbClr val="FF0000"/>
                </a:solidFill>
              </a:rPr>
              <a:t>ISI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2</a:t>
            </a:r>
            <a:r>
              <a:rPr lang="en-US" baseline="30000" dirty="0" smtClean="0">
                <a:solidFill>
                  <a:srgbClr val="7030A0"/>
                </a:solidFill>
              </a:rPr>
              <a:t>nd</a:t>
            </a:r>
            <a:r>
              <a:rPr lang="en-US" dirty="0" smtClean="0">
                <a:solidFill>
                  <a:srgbClr val="7030A0"/>
                </a:solidFill>
              </a:rPr>
              <a:t> Nyquist criterion </a:t>
            </a:r>
            <a:r>
              <a:rPr lang="en-US" dirty="0" smtClean="0">
                <a:solidFill>
                  <a:srgbClr val="00B050"/>
                </a:solidFill>
              </a:rPr>
              <a:t>allows controlled ISI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we know the adjacent bits, then interference is known.</a:t>
            </a:r>
          </a:p>
          <a:p>
            <a:r>
              <a:rPr lang="en-US" dirty="0" smtClean="0"/>
              <a:t>We can achieve </a:t>
            </a:r>
            <a:r>
              <a:rPr lang="en-US" dirty="0" smtClean="0">
                <a:solidFill>
                  <a:srgbClr val="0070C0"/>
                </a:solidFill>
              </a:rPr>
              <a:t>lower BW </a:t>
            </a:r>
            <a:r>
              <a:rPr lang="en-US" dirty="0" smtClean="0"/>
              <a:t>by using an </a:t>
            </a:r>
            <a:r>
              <a:rPr lang="en-US" dirty="0" smtClean="0">
                <a:solidFill>
                  <a:srgbClr val="00B0F0"/>
                </a:solidFill>
              </a:rPr>
              <a:t>even wider pulse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ISI can be canceled using knowledge of the pulse shape.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1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Nyquist 2</a:t>
            </a:r>
            <a:r>
              <a:rPr lang="en-US" baseline="30000" dirty="0" smtClean="0"/>
              <a:t>nd</a:t>
            </a:r>
            <a:r>
              <a:rPr lang="en-US" dirty="0" smtClean="0"/>
              <a:t> criteria choose a pulse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328863"/>
            <a:ext cx="585787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54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Reason for pulse spreading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i.e. cause for ISI is the </a:t>
            </a:r>
            <a:r>
              <a:rPr lang="en-US" dirty="0" smtClean="0">
                <a:solidFill>
                  <a:srgbClr val="00B050"/>
                </a:solidFill>
              </a:rPr>
              <a:t>channel is </a:t>
            </a:r>
            <a:r>
              <a:rPr lang="en-US" dirty="0" err="1" smtClean="0">
                <a:solidFill>
                  <a:srgbClr val="00B050"/>
                </a:solidFill>
              </a:rPr>
              <a:t>BLed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</a:p>
          <a:p>
            <a:r>
              <a:rPr lang="en-US" dirty="0" smtClean="0"/>
              <a:t>In baseband transmission, each binary digit is transmitted as a rectangular pulse.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3486150"/>
            <a:ext cx="62674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63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Nyquist 2</a:t>
            </a:r>
            <a:r>
              <a:rPr lang="en-US" baseline="30000" dirty="0" smtClean="0"/>
              <a:t>nd</a:t>
            </a:r>
            <a:r>
              <a:rPr lang="en-US" dirty="0" smtClean="0"/>
              <a:t> criterion chose a pule,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polar signaling for this pulse</a:t>
            </a:r>
          </a:p>
          <a:p>
            <a:r>
              <a:rPr lang="en-US" dirty="0" smtClean="0"/>
              <a:t>‘1’ represented by p(t)</a:t>
            </a:r>
          </a:p>
          <a:p>
            <a:r>
              <a:rPr lang="en-US" dirty="0" smtClean="0"/>
              <a:t>‘0’ represented by –p(t) </a:t>
            </a:r>
          </a:p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2500313"/>
            <a:ext cx="62388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2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Received signal is sampled at t=</a:t>
            </a:r>
            <a:r>
              <a:rPr lang="en-US" dirty="0" err="1" smtClean="0"/>
              <a:t>nTb</a:t>
            </a:r>
            <a:endParaRPr lang="en-US" dirty="0" smtClean="0"/>
          </a:p>
          <a:p>
            <a:r>
              <a:rPr lang="en-US" dirty="0" smtClean="0"/>
              <a:t>Such pulse cause ‘0’ ISI with all pulses except the succeeding pulse.</a:t>
            </a:r>
          </a:p>
          <a:p>
            <a:r>
              <a:rPr lang="en-US" dirty="0" smtClean="0"/>
              <a:t>So need to consider ISI only with succeeding pulses.</a:t>
            </a:r>
          </a:p>
          <a:p>
            <a:r>
              <a:rPr lang="en-US" dirty="0" smtClean="0"/>
              <a:t>Consider 2 successive pulses located at ‘0’ &amp; ‘Tb’ respectively.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Decision Rule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receiver, decision rule :</a:t>
            </a:r>
          </a:p>
          <a:p>
            <a:r>
              <a:rPr lang="en-US" dirty="0" smtClean="0"/>
              <a:t>If sample value is +</a:t>
            </a:r>
            <a:r>
              <a:rPr lang="en-US" dirty="0" err="1" smtClean="0"/>
              <a:t>fb</a:t>
            </a:r>
            <a:r>
              <a:rPr lang="en-US" dirty="0" smtClean="0"/>
              <a:t> or +</a:t>
            </a:r>
            <a:r>
              <a:rPr lang="en-US" dirty="0" err="1" smtClean="0"/>
              <a:t>ve</a:t>
            </a:r>
            <a:r>
              <a:rPr lang="en-US" dirty="0" smtClean="0"/>
              <a:t> : present bit ‘1’</a:t>
            </a:r>
          </a:p>
          <a:p>
            <a:r>
              <a:rPr lang="en-US" dirty="0" smtClean="0"/>
              <a:t>If sample value is –</a:t>
            </a:r>
            <a:r>
              <a:rPr lang="en-US" dirty="0" err="1" smtClean="0"/>
              <a:t>fb</a:t>
            </a:r>
            <a:r>
              <a:rPr lang="en-US" dirty="0" smtClean="0"/>
              <a:t> or –</a:t>
            </a:r>
            <a:r>
              <a:rPr lang="en-US" dirty="0" err="1" smtClean="0"/>
              <a:t>ve</a:t>
            </a:r>
            <a:r>
              <a:rPr lang="en-US" dirty="0" smtClean="0"/>
              <a:t> : present bit ‘0’</a:t>
            </a:r>
          </a:p>
          <a:p>
            <a:r>
              <a:rPr lang="en-US" dirty="0" smtClean="0"/>
              <a:t>If sample value is ‘0’               : </a:t>
            </a:r>
            <a:r>
              <a:rPr lang="en-US" dirty="0" err="1" smtClean="0"/>
              <a:t>transtition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962400"/>
            <a:ext cx="799147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4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010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24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676400"/>
            <a:ext cx="793432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85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34" y="1600200"/>
            <a:ext cx="641993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8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Disadvantage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DC component is not ‘0’.</a:t>
            </a:r>
          </a:p>
          <a:p>
            <a:r>
              <a:rPr lang="en-US" dirty="0" smtClean="0"/>
              <a:t>Error propagation occurs.</a:t>
            </a:r>
          </a:p>
          <a:p>
            <a:r>
              <a:rPr lang="en-US" dirty="0" smtClean="0"/>
              <a:t>Because of transition, if any previous bit is detected wrongly it propagates.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Pulse goes to 0 at t=-T</a:t>
            </a:r>
            <a:r>
              <a:rPr lang="en-US" sz="2000" dirty="0" smtClean="0"/>
              <a:t>b</a:t>
            </a:r>
            <a:r>
              <a:rPr lang="en-US" dirty="0" smtClean="0"/>
              <a:t> &amp; 2T</a:t>
            </a:r>
            <a:r>
              <a:rPr lang="en-US" sz="2000" dirty="0" smtClean="0"/>
              <a:t>b </a:t>
            </a:r>
          </a:p>
          <a:p>
            <a:r>
              <a:rPr lang="en-US" dirty="0" smtClean="0"/>
              <a:t>Resulting in a pulse width 50% higher than that of Nyquist 1</a:t>
            </a:r>
            <a:r>
              <a:rPr lang="en-US" baseline="30000" dirty="0" smtClean="0"/>
              <a:t>st</a:t>
            </a:r>
            <a:r>
              <a:rPr lang="en-US" dirty="0" smtClean="0"/>
              <a:t> criterion pulse.</a:t>
            </a:r>
          </a:p>
          <a:p>
            <a:r>
              <a:rPr lang="en-US" dirty="0" smtClean="0"/>
              <a:t>This results in a reduction of BW.</a:t>
            </a:r>
          </a:p>
          <a:p>
            <a:r>
              <a:rPr lang="en-US" dirty="0" smtClean="0"/>
              <a:t>This scheme of </a:t>
            </a:r>
            <a:r>
              <a:rPr lang="en-US" dirty="0" smtClean="0">
                <a:solidFill>
                  <a:srgbClr val="FF0000"/>
                </a:solidFill>
              </a:rPr>
              <a:t>controlled ISI</a:t>
            </a:r>
            <a:r>
              <a:rPr lang="en-US" dirty="0" smtClean="0"/>
              <a:t> is also known as correlative or </a:t>
            </a:r>
            <a:r>
              <a:rPr lang="en-US" dirty="0" smtClean="0">
                <a:solidFill>
                  <a:srgbClr val="00B050"/>
                </a:solidFill>
              </a:rPr>
              <a:t>partial response scheme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TL </a:t>
            </a:r>
            <a:r>
              <a:rPr lang="en-US" dirty="0" err="1" smtClean="0">
                <a:solidFill>
                  <a:srgbClr val="7030A0"/>
                </a:solidFill>
              </a:rPr>
              <a:t>ed</a:t>
            </a:r>
            <a:r>
              <a:rPr lang="en-US" dirty="0" smtClean="0">
                <a:solidFill>
                  <a:srgbClr val="7030A0"/>
                </a:solidFill>
              </a:rPr>
              <a:t> &amp; BL </a:t>
            </a:r>
            <a:r>
              <a:rPr lang="en-US" dirty="0" err="1" smtClean="0">
                <a:solidFill>
                  <a:srgbClr val="7030A0"/>
                </a:solidFill>
              </a:rPr>
              <a:t>ed</a:t>
            </a:r>
            <a:r>
              <a:rPr lang="en-US" dirty="0" smtClean="0">
                <a:solidFill>
                  <a:srgbClr val="7030A0"/>
                </a:solidFill>
              </a:rPr>
              <a:t> Pulse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22" y="1600200"/>
            <a:ext cx="637295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89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Raised Cosine Pulse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13719"/>
            <a:ext cx="7086600" cy="397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7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7030A0"/>
                </a:solidFill>
              </a:rPr>
              <a:t>Txn</a:t>
            </a:r>
            <a:r>
              <a:rPr lang="en-US" dirty="0" smtClean="0">
                <a:solidFill>
                  <a:srgbClr val="7030A0"/>
                </a:solidFill>
              </a:rPr>
              <a:t> of </a:t>
            </a:r>
            <a:r>
              <a:rPr lang="en-US" dirty="0" err="1" smtClean="0">
                <a:solidFill>
                  <a:srgbClr val="7030A0"/>
                </a:solidFill>
              </a:rPr>
              <a:t>TLed</a:t>
            </a:r>
            <a:r>
              <a:rPr lang="en-US" dirty="0" smtClean="0">
                <a:solidFill>
                  <a:srgbClr val="7030A0"/>
                </a:solidFill>
              </a:rPr>
              <a:t> Pulse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Rectangular pulse is </a:t>
                </a:r>
                <a:r>
                  <a:rPr lang="en-US" dirty="0" err="1" smtClean="0">
                    <a:solidFill>
                      <a:srgbClr val="00B050"/>
                    </a:solidFill>
                  </a:rPr>
                  <a:t>TLed</a:t>
                </a:r>
                <a:r>
                  <a:rPr lang="en-US" dirty="0" smtClean="0"/>
                  <a:t>. </a:t>
                </a:r>
                <a:endParaRPr lang="en-US" dirty="0" smtClean="0"/>
              </a:p>
              <a:p>
                <a:r>
                  <a:rPr lang="en-US" dirty="0" smtClean="0"/>
                  <a:t>But </a:t>
                </a:r>
                <a:r>
                  <a:rPr lang="en-US" dirty="0" smtClean="0"/>
                  <a:t>its FT is </a:t>
                </a:r>
                <a:r>
                  <a:rPr lang="en-US" dirty="0" err="1" smtClean="0"/>
                  <a:t>sinc</a:t>
                </a:r>
                <a:r>
                  <a:rPr lang="en-US" dirty="0" smtClean="0"/>
                  <a:t> function which extends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∞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𝑡𝑜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−∞.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i.e.it spreads/ stretches in FD. BW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When such a pulse is transmitted on a </a:t>
                </a:r>
                <a:r>
                  <a:rPr lang="en-US" dirty="0" err="1" smtClean="0"/>
                  <a:t>BLed</a:t>
                </a:r>
                <a:r>
                  <a:rPr lang="en-US" dirty="0" smtClean="0"/>
                  <a:t> channel, </a:t>
                </a:r>
              </a:p>
              <a:p>
                <a:r>
                  <a:rPr lang="en-US" dirty="0" smtClean="0"/>
                  <a:t>pulse will get </a:t>
                </a:r>
                <a:r>
                  <a:rPr lang="en-US" dirty="0" err="1" smtClean="0"/>
                  <a:t>BLed</a:t>
                </a:r>
                <a:r>
                  <a:rPr lang="en-US" dirty="0" smtClean="0"/>
                  <a:t> and pulse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distortion</a:t>
                </a:r>
                <a:r>
                  <a:rPr lang="en-US" dirty="0" smtClean="0"/>
                  <a:t> </a:t>
                </a:r>
                <a:r>
                  <a:rPr lang="en-US" dirty="0" smtClean="0"/>
                  <a:t>occurs and leads to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ISI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852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92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7030A0"/>
                </a:solidFill>
              </a:rPr>
              <a:t>Duobinary</a:t>
            </a:r>
            <a:r>
              <a:rPr lang="en-US" dirty="0" smtClean="0">
                <a:solidFill>
                  <a:srgbClr val="7030A0"/>
                </a:solidFill>
              </a:rPr>
              <a:t> Pulse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939131"/>
            <a:ext cx="612457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4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TL </a:t>
            </a:r>
            <a:r>
              <a:rPr lang="en-US" dirty="0" err="1" smtClean="0">
                <a:solidFill>
                  <a:srgbClr val="FF0000"/>
                </a:solidFill>
              </a:rPr>
              <a:t>ed</a:t>
            </a:r>
            <a:r>
              <a:rPr lang="en-US" dirty="0" smtClean="0">
                <a:solidFill>
                  <a:srgbClr val="FF0000"/>
                </a:solidFill>
              </a:rPr>
              <a:t> Pulse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676400"/>
            <a:ext cx="68770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4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Reason for pulse spreading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391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93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Distortion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751806"/>
            <a:ext cx="5510212" cy="388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9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1368</Words>
  <Application>Microsoft Office PowerPoint</Application>
  <PresentationFormat>On-screen Show (4:3)</PresentationFormat>
  <Paragraphs>179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Inter Symbol Interference</vt:lpstr>
      <vt:lpstr>ISI</vt:lpstr>
      <vt:lpstr>ISI</vt:lpstr>
      <vt:lpstr>ISI</vt:lpstr>
      <vt:lpstr>Reason for pulse spreading</vt:lpstr>
      <vt:lpstr>Txn of TLed Pulse</vt:lpstr>
      <vt:lpstr>TL ed Pulse</vt:lpstr>
      <vt:lpstr>Reason for pulse spreading</vt:lpstr>
      <vt:lpstr>Distortion</vt:lpstr>
      <vt:lpstr>Txn of TLed Pulse</vt:lpstr>
      <vt:lpstr>Txn of TLed Pulse</vt:lpstr>
      <vt:lpstr>ISI</vt:lpstr>
      <vt:lpstr>Solution: Txit BLed Pulse</vt:lpstr>
      <vt:lpstr>ISI</vt:lpstr>
      <vt:lpstr>TL ed &amp; BL ed</vt:lpstr>
      <vt:lpstr>Channel Response</vt:lpstr>
      <vt:lpstr>ISI</vt:lpstr>
      <vt:lpstr>Solution</vt:lpstr>
      <vt:lpstr>Solution</vt:lpstr>
      <vt:lpstr>Cont..</vt:lpstr>
      <vt:lpstr>Reducing ISI: Pulse Shaping</vt:lpstr>
      <vt:lpstr>Pulse Shaping: Sinc Pulse</vt:lpstr>
      <vt:lpstr>Reducing ISI: Pulse Shaping</vt:lpstr>
      <vt:lpstr>Reducing ISI: Pulse Shaping</vt:lpstr>
      <vt:lpstr>Reducing ISI: Pulse Shaping</vt:lpstr>
      <vt:lpstr>Pulse Shaping: Sinc Pulse</vt:lpstr>
      <vt:lpstr>Pulse Shaping: Sinc Pulse</vt:lpstr>
      <vt:lpstr>Practical Problems with sinc pulse</vt:lpstr>
      <vt:lpstr>Small Timing Error</vt:lpstr>
      <vt:lpstr>Reason for all these problems</vt:lpstr>
      <vt:lpstr>Solution</vt:lpstr>
      <vt:lpstr>Nyquist Pulse</vt:lpstr>
      <vt:lpstr>Nyquist Pulse</vt:lpstr>
      <vt:lpstr>Sampling</vt:lpstr>
      <vt:lpstr>Cont…</vt:lpstr>
      <vt:lpstr>Cont..</vt:lpstr>
      <vt:lpstr>Plot</vt:lpstr>
      <vt:lpstr>Cont…</vt:lpstr>
      <vt:lpstr>Nyquist Pulse</vt:lpstr>
      <vt:lpstr>Nyquist Pulse</vt:lpstr>
      <vt:lpstr>Nyquist Pulse</vt:lpstr>
      <vt:lpstr>Raised Cosine Pulse</vt:lpstr>
      <vt:lpstr>Raised Cosine Pulse</vt:lpstr>
      <vt:lpstr>r increased from 0 to 1</vt:lpstr>
      <vt:lpstr>r increased from 0 to 1</vt:lpstr>
      <vt:lpstr>r=1</vt:lpstr>
      <vt:lpstr>Raised Cosine Pulse</vt:lpstr>
      <vt:lpstr>Solution: Controlled ISI</vt:lpstr>
      <vt:lpstr>Cont..</vt:lpstr>
      <vt:lpstr>Cont…</vt:lpstr>
      <vt:lpstr>Cont…</vt:lpstr>
      <vt:lpstr>Decision Rule</vt:lpstr>
      <vt:lpstr>PowerPoint Presentation</vt:lpstr>
      <vt:lpstr>PowerPoint Presentation</vt:lpstr>
      <vt:lpstr>Cont…</vt:lpstr>
      <vt:lpstr>Disadvantage</vt:lpstr>
      <vt:lpstr>Cont..</vt:lpstr>
      <vt:lpstr>TL ed &amp; BL ed Pulse</vt:lpstr>
      <vt:lpstr>Raised Cosine Pulse</vt:lpstr>
      <vt:lpstr>Duobinary Pulse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Intersymbol Interference</dc:title>
  <dc:creator>SANGEETHA</dc:creator>
  <cp:lastModifiedBy>SANGEETHA</cp:lastModifiedBy>
  <cp:revision>39</cp:revision>
  <dcterms:created xsi:type="dcterms:W3CDTF">2020-04-15T17:33:37Z</dcterms:created>
  <dcterms:modified xsi:type="dcterms:W3CDTF">2020-04-16T08:13:31Z</dcterms:modified>
</cp:coreProperties>
</file>